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aleway"/>
      <p:regular r:id="rId46"/>
      <p:bold r:id="rId47"/>
      <p:italic r:id="rId48"/>
      <p:boldItalic r:id="rId49"/>
    </p:embeddedFont>
    <p:embeddedFont>
      <p:font typeface="Lat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aleway-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italic.fntdata"/><Relationship Id="rId47" Type="http://schemas.openxmlformats.org/officeDocument/2006/relationships/font" Target="fonts/Raleway-bold.fntdata"/><Relationship Id="rId49"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welcome to React-ing to Hotwire.  I’m primarily going to be telling the story of why I ended up migrating an application from React to Hotwire, back in 2021.  Most of what I’m going to mention happened at my previous job, but first…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69db9466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269db9466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269db9466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269db9466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aefd1ff3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2aefd1ff3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first I thought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69db9466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269db9466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aefd1ff3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aefd1ff3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7b0d4240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7b0d4240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aefd1ff3a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aefd1ff3a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7b0d4240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27b0d4240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2aefd1ff3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2aefd1ff3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69db9466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69db9466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currently working as a Staff Backend Engineer at CareRev.  I’m going to quote the official company description on the RailsConf sponsors page here: “CareRev is a labor marketplace platform that connects hospitals and health systems with local, vetted healthcare professionals on demand.”  The less official description is we’re trying to make it easier for healthcare professionals to find work while also controlling their own schedules.</a:t>
            </a:r>
            <a:br>
              <a:rPr lang="en"/>
            </a:br>
            <a:br>
              <a:rPr lang="en"/>
            </a:br>
            <a:r>
              <a:rPr lang="en"/>
              <a:t>And we’re hiring, so if you’re thinking about making a change, please give CareRev a look.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Word of warning, given the nature of this talk, we’re not using Hotwire…yet…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69db9466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69db9466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27b0d4240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27b0d4240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7b0d4240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27b0d4240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7b0d4240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27b0d4240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7b0d4240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27b0d4240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7b0d4240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27b0d4240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27b0d4240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27b0d4240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7b0d4240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27b0d4240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7bc51853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27bc51853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7b0d4240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7b0d4240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269db9466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269db9466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I’m more or less telling a story here, it’s probably best to start at the beginning. In this case the means talking about React.  Since I’m going to be talking about an experience that soured me on React and led to a transition to Hotwire, I wouldn’t blame anyone for thinking that I don’t like React.  In fact I do like React.  The one professional break I have taken from Rails in my career was a 6-month contract doing React.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27b0d42406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27b0d42406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27b0d4240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27b0d4240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7b0d4240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27b0d4240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27b0d42406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27b0d42406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7b0d4240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27b0d4240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27bc51853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27bc5185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27bc51853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27bc51853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27bc51853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27bc51853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2aefd1ff3a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2aefd1ff3a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2aefd1ff3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2aefd1ff3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269db9466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269db9466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still good in React.  I’m just going to be up front and say that I like Hotwire more.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b9e1f12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1b9e1f12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269db9466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269db9466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of the thing I specifically like about React.  It’s focus on building interactive UIs, and that it </a:t>
            </a:r>
            <a:r>
              <a:rPr lang="en"/>
              <a:t>doesn't</a:t>
            </a:r>
            <a:r>
              <a:rPr lang="en"/>
              <a:t> care about anything else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269db9466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269db9466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React Developer Tools extension, I can easily see what React components are rendered to the page and how they’re structured in relation to each other.  And since I can see the Component names, it’s dead simple to find the code for that component.  If I want to change </a:t>
            </a:r>
            <a:r>
              <a:rPr lang="en"/>
              <a:t>something</a:t>
            </a:r>
            <a:r>
              <a:rPr lang="en"/>
              <a:t> about the Box Component, I just need to find and open up the Box.js file.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2aefd1ff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2aefd1ff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27b0d4240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27b0d4240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team grew to about 5 developers, maintaining 3 active projects.  One of the projects was very much in development as an internal tool for the company.  Another was an incentive program that hadn’t officially launched yet.  And then there’s the flagship application for the company.  One of those projects is clearly more important than the other two.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5:3 isn’t the greatest of programmer-to-project ratios, but we were getting by.  Until…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 developers moved on to other opportunities, including both of our front-end, React-focused, developers.  So now we’re down to 2:3…which is awful.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269db9466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269db9466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inherited maintaining the majority of the work for maintaining the flagship application for the company.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4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9.jpg"/><Relationship Id="rId6"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React-ing to Hotwire</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David Hill / RailsConf 2022</a:t>
            </a:r>
            <a:endParaRPr b="1" sz="2400"/>
          </a:p>
        </p:txBody>
      </p:sp>
    </p:spTree>
  </p:cSld>
  <p:clrMapOvr>
    <a:masterClrMapping/>
  </p:clrMapOvr>
  <p:transition spd="med">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nvSpPr>
        <p:spPr>
          <a:xfrm>
            <a:off x="2067300" y="418375"/>
            <a:ext cx="5009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The “simple” change that broke me…</a:t>
            </a:r>
            <a:endParaRPr sz="2900">
              <a:latin typeface="Lato"/>
              <a:ea typeface="Lato"/>
              <a:cs typeface="Lato"/>
              <a:sym typeface="Lato"/>
            </a:endParaRPr>
          </a:p>
        </p:txBody>
      </p:sp>
      <p:pic>
        <p:nvPicPr>
          <p:cNvPr id="146" name="Google Shape;146;p22"/>
          <p:cNvPicPr preferRelativeResize="0"/>
          <p:nvPr/>
        </p:nvPicPr>
        <p:blipFill>
          <a:blip r:embed="rId3">
            <a:alphaModFix/>
          </a:blip>
          <a:stretch>
            <a:fillRect/>
          </a:stretch>
        </p:blipFill>
        <p:spPr>
          <a:xfrm>
            <a:off x="228825" y="1124875"/>
            <a:ext cx="4483376" cy="3578026"/>
          </a:xfrm>
          <a:prstGeom prst="rect">
            <a:avLst/>
          </a:prstGeom>
          <a:noFill/>
          <a:ln>
            <a:noFill/>
          </a:ln>
        </p:spPr>
      </p:pic>
      <p:pic>
        <p:nvPicPr>
          <p:cNvPr id="147" name="Google Shape;147;p22"/>
          <p:cNvPicPr preferRelativeResize="0"/>
          <p:nvPr/>
        </p:nvPicPr>
        <p:blipFill>
          <a:blip r:embed="rId4">
            <a:alphaModFix/>
          </a:blip>
          <a:stretch>
            <a:fillRect/>
          </a:stretch>
        </p:blipFill>
        <p:spPr>
          <a:xfrm>
            <a:off x="4935877" y="1124875"/>
            <a:ext cx="3979522" cy="3578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nvSpPr>
        <p:spPr>
          <a:xfrm>
            <a:off x="2067300" y="418375"/>
            <a:ext cx="5009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Problem #1: Where is that code…?</a:t>
            </a:r>
            <a:endParaRPr sz="2900">
              <a:latin typeface="Lato"/>
              <a:ea typeface="Lato"/>
              <a:cs typeface="Lato"/>
              <a:sym typeface="Lato"/>
            </a:endParaRPr>
          </a:p>
        </p:txBody>
      </p:sp>
      <p:pic>
        <p:nvPicPr>
          <p:cNvPr id="153" name="Google Shape;153;p23"/>
          <p:cNvPicPr preferRelativeResize="0"/>
          <p:nvPr/>
        </p:nvPicPr>
        <p:blipFill>
          <a:blip r:embed="rId3">
            <a:alphaModFix/>
          </a:blip>
          <a:stretch>
            <a:fillRect/>
          </a:stretch>
        </p:blipFill>
        <p:spPr>
          <a:xfrm>
            <a:off x="1169600" y="972475"/>
            <a:ext cx="2013499" cy="3866224"/>
          </a:xfrm>
          <a:prstGeom prst="rect">
            <a:avLst/>
          </a:prstGeom>
          <a:noFill/>
          <a:ln>
            <a:noFill/>
          </a:ln>
        </p:spPr>
      </p:pic>
      <p:pic>
        <p:nvPicPr>
          <p:cNvPr id="154" name="Google Shape;154;p23"/>
          <p:cNvPicPr preferRelativeResize="0"/>
          <p:nvPr/>
        </p:nvPicPr>
        <p:blipFill>
          <a:blip r:embed="rId4">
            <a:alphaModFix/>
          </a:blip>
          <a:stretch>
            <a:fillRect/>
          </a:stretch>
        </p:blipFill>
        <p:spPr>
          <a:xfrm>
            <a:off x="5153650" y="972477"/>
            <a:ext cx="1762500" cy="38662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nvSpPr>
        <p:spPr>
          <a:xfrm>
            <a:off x="2067300" y="418375"/>
            <a:ext cx="5009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Problem #1: Where is that code…?</a:t>
            </a:r>
            <a:endParaRPr sz="2900">
              <a:latin typeface="Lato"/>
              <a:ea typeface="Lato"/>
              <a:cs typeface="Lato"/>
              <a:sym typeface="Lato"/>
            </a:endParaRPr>
          </a:p>
        </p:txBody>
      </p:sp>
      <p:pic>
        <p:nvPicPr>
          <p:cNvPr id="160" name="Google Shape;160;p24"/>
          <p:cNvPicPr preferRelativeResize="0"/>
          <p:nvPr/>
        </p:nvPicPr>
        <p:blipFill>
          <a:blip r:embed="rId3">
            <a:alphaModFix/>
          </a:blip>
          <a:stretch>
            <a:fillRect/>
          </a:stretch>
        </p:blipFill>
        <p:spPr>
          <a:xfrm>
            <a:off x="1860350" y="963025"/>
            <a:ext cx="5423309" cy="38662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nvSpPr>
        <p:spPr>
          <a:xfrm>
            <a:off x="459400" y="1181475"/>
            <a:ext cx="3330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Expected Changelog</a:t>
            </a:r>
            <a:endParaRPr sz="2400">
              <a:latin typeface="Lato"/>
              <a:ea typeface="Lato"/>
              <a:cs typeface="Lato"/>
              <a:sym typeface="Lato"/>
            </a:endParaRPr>
          </a:p>
        </p:txBody>
      </p:sp>
      <p:sp>
        <p:nvSpPr>
          <p:cNvPr id="166" name="Google Shape;166;p25"/>
          <p:cNvSpPr txBox="1"/>
          <p:nvPr/>
        </p:nvSpPr>
        <p:spPr>
          <a:xfrm>
            <a:off x="5102500" y="1181475"/>
            <a:ext cx="2658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Actual Changelog</a:t>
            </a:r>
            <a:endParaRPr sz="2400">
              <a:latin typeface="Lato"/>
              <a:ea typeface="Lato"/>
              <a:cs typeface="Lato"/>
              <a:sym typeface="Lato"/>
            </a:endParaRPr>
          </a:p>
        </p:txBody>
      </p:sp>
      <p:sp>
        <p:nvSpPr>
          <p:cNvPr id="167" name="Google Shape;167;p25"/>
          <p:cNvSpPr txBox="1"/>
          <p:nvPr/>
        </p:nvSpPr>
        <p:spPr>
          <a:xfrm>
            <a:off x="459400" y="1735575"/>
            <a:ext cx="3535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api</a:t>
            </a:r>
            <a:r>
              <a:rPr lang="en">
                <a:solidFill>
                  <a:schemeClr val="dk2"/>
                </a:solidFill>
                <a:latin typeface="Lato"/>
                <a:ea typeface="Lato"/>
                <a:cs typeface="Lato"/>
                <a:sym typeface="Lato"/>
              </a:rPr>
              <a:t>/config/routes.rb</a:t>
            </a:r>
            <a:endParaRPr>
              <a:latin typeface="Lato"/>
              <a:ea typeface="Lato"/>
              <a:cs typeface="Lato"/>
              <a:sym typeface="Lato"/>
            </a:endParaRPr>
          </a:p>
        </p:txBody>
      </p:sp>
      <p:sp>
        <p:nvSpPr>
          <p:cNvPr id="168" name="Google Shape;168;p25"/>
          <p:cNvSpPr txBox="1"/>
          <p:nvPr/>
        </p:nvSpPr>
        <p:spPr>
          <a:xfrm>
            <a:off x="459400" y="2135775"/>
            <a:ext cx="3681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api</a:t>
            </a:r>
            <a:r>
              <a:rPr lang="en">
                <a:solidFill>
                  <a:schemeClr val="dk2"/>
                </a:solidFill>
                <a:latin typeface="Lato"/>
                <a:ea typeface="Lato"/>
                <a:cs typeface="Lato"/>
                <a:sym typeface="Lato"/>
              </a:rPr>
              <a:t>/app/controllers/forms_controller.rb</a:t>
            </a:r>
            <a:endParaRPr>
              <a:latin typeface="Lato"/>
              <a:ea typeface="Lato"/>
              <a:cs typeface="Lato"/>
              <a:sym typeface="Lato"/>
            </a:endParaRPr>
          </a:p>
        </p:txBody>
      </p:sp>
      <p:sp>
        <p:nvSpPr>
          <p:cNvPr id="169" name="Google Shape;169;p25"/>
          <p:cNvSpPr txBox="1"/>
          <p:nvPr/>
        </p:nvSpPr>
        <p:spPr>
          <a:xfrm>
            <a:off x="459400" y="2516775"/>
            <a:ext cx="3585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client</a:t>
            </a:r>
            <a:r>
              <a:rPr lang="en">
                <a:solidFill>
                  <a:schemeClr val="dk2"/>
                </a:solidFill>
                <a:latin typeface="Lato"/>
                <a:ea typeface="Lato"/>
                <a:cs typeface="Lato"/>
                <a:sym typeface="Lato"/>
              </a:rPr>
              <a:t>/views/shared/menu.html.erb</a:t>
            </a:r>
            <a:endParaRPr>
              <a:latin typeface="Lato"/>
              <a:ea typeface="Lato"/>
              <a:cs typeface="Lato"/>
              <a:sym typeface="Lato"/>
            </a:endParaRPr>
          </a:p>
        </p:txBody>
      </p:sp>
      <p:sp>
        <p:nvSpPr>
          <p:cNvPr id="170" name="Google Shape;170;p25"/>
          <p:cNvSpPr txBox="1"/>
          <p:nvPr/>
        </p:nvSpPr>
        <p:spPr>
          <a:xfrm>
            <a:off x="459400" y="2897775"/>
            <a:ext cx="3535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solidFill>
                  <a:schemeClr val="dk2"/>
                </a:solidFill>
                <a:latin typeface="Lato"/>
                <a:ea typeface="Lato"/>
                <a:cs typeface="Lato"/>
                <a:sym typeface="Lato"/>
              </a:rPr>
              <a:t>client</a:t>
            </a:r>
            <a:r>
              <a:rPr lang="en">
                <a:solidFill>
                  <a:schemeClr val="dk2"/>
                </a:solidFill>
                <a:latin typeface="Lato"/>
                <a:ea typeface="Lato"/>
                <a:cs typeface="Lato"/>
                <a:sym typeface="Lato"/>
              </a:rPr>
              <a:t>/views/forms/show.html.erb</a:t>
            </a:r>
            <a:endParaRPr>
              <a:latin typeface="Lato"/>
              <a:ea typeface="Lato"/>
              <a:cs typeface="Lato"/>
              <a:sym typeface="Lato"/>
            </a:endParaRPr>
          </a:p>
        </p:txBody>
      </p:sp>
      <p:sp>
        <p:nvSpPr>
          <p:cNvPr id="171" name="Google Shape;171;p25"/>
          <p:cNvSpPr txBox="1"/>
          <p:nvPr/>
        </p:nvSpPr>
        <p:spPr>
          <a:xfrm>
            <a:off x="4388800" y="1735575"/>
            <a:ext cx="4290000" cy="2955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ato"/>
              <a:buChar char="●"/>
            </a:pPr>
            <a:r>
              <a:rPr lang="en" sz="1200">
                <a:latin typeface="Lato"/>
                <a:ea typeface="Lato"/>
                <a:cs typeface="Lato"/>
                <a:sym typeface="Lato"/>
              </a:rPr>
              <a:t>api/config/routes.rb</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api/app/controllers/forms_controller.rb</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client/public/locales/en/forms.json</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client/src/features/forms/FormContainer.js</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client/src/features/forms/FormGenerator.js</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client/helpers/formParser.js</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client/redux/actions.js</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client/redux/closeRemoveDocumentation.js</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client/redux/constants.js</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client/redux/initialState.js</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client/redux/openRemoveDocumentation.js</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client/redux/reducer/js</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client/redux/requestDeleteRemoveDocumentation.js</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client/redux/requestGetRemovalReasons.js</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client/schema/RemoveDocumentationSchema.js</a:t>
            </a:r>
            <a:endParaRPr sz="1200">
              <a:latin typeface="Lato"/>
              <a:ea typeface="Lato"/>
              <a:cs typeface="Lato"/>
              <a:sym typeface="Lato"/>
            </a:endParaRPr>
          </a:p>
        </p:txBody>
      </p:sp>
      <p:sp>
        <p:nvSpPr>
          <p:cNvPr id="172" name="Google Shape;172;p25"/>
          <p:cNvSpPr txBox="1"/>
          <p:nvPr/>
        </p:nvSpPr>
        <p:spPr>
          <a:xfrm>
            <a:off x="2059050" y="515725"/>
            <a:ext cx="4413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Problem #2: How Much Code?</a:t>
            </a:r>
            <a:endParaRPr sz="24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6" name="Shape 176"/>
        <p:cNvGrpSpPr/>
        <p:nvPr/>
      </p:nvGrpSpPr>
      <p:grpSpPr>
        <a:xfrm>
          <a:off x="0" y="0"/>
          <a:ext cx="0" cy="0"/>
          <a:chOff x="0" y="0"/>
          <a:chExt cx="0" cy="0"/>
        </a:xfrm>
      </p:grpSpPr>
      <p:pic>
        <p:nvPicPr>
          <p:cNvPr id="177" name="Google Shape;177;p26"/>
          <p:cNvPicPr preferRelativeResize="0"/>
          <p:nvPr/>
        </p:nvPicPr>
        <p:blipFill>
          <a:blip r:embed="rId3">
            <a:alphaModFix/>
          </a:blip>
          <a:stretch>
            <a:fillRect/>
          </a:stretch>
        </p:blipFill>
        <p:spPr>
          <a:xfrm>
            <a:off x="1180388" y="152400"/>
            <a:ext cx="6783225" cy="4838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81" name="Shape 181"/>
        <p:cNvGrpSpPr/>
        <p:nvPr/>
      </p:nvGrpSpPr>
      <p:grpSpPr>
        <a:xfrm>
          <a:off x="0" y="0"/>
          <a:ext cx="0" cy="0"/>
          <a:chOff x="0" y="0"/>
          <a:chExt cx="0" cy="0"/>
        </a:xfrm>
      </p:grpSpPr>
      <p:pic>
        <p:nvPicPr>
          <p:cNvPr id="182" name="Google Shape;182;p27"/>
          <p:cNvPicPr preferRelativeResize="0"/>
          <p:nvPr/>
        </p:nvPicPr>
        <p:blipFill>
          <a:blip r:embed="rId3">
            <a:alphaModFix/>
          </a:blip>
          <a:stretch>
            <a:fillRect/>
          </a:stretch>
        </p:blipFill>
        <p:spPr>
          <a:xfrm>
            <a:off x="762000" y="428625"/>
            <a:ext cx="7620000" cy="4286250"/>
          </a:xfrm>
          <a:prstGeom prst="rect">
            <a:avLst/>
          </a:prstGeom>
          <a:noFill/>
          <a:ln>
            <a:noFill/>
          </a:ln>
        </p:spPr>
      </p:pic>
      <p:sp>
        <p:nvSpPr>
          <p:cNvPr id="183" name="Google Shape;183;p27"/>
          <p:cNvSpPr txBox="1"/>
          <p:nvPr/>
        </p:nvSpPr>
        <p:spPr>
          <a:xfrm>
            <a:off x="3872525" y="2561825"/>
            <a:ext cx="64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nvSpPr>
        <p:spPr>
          <a:xfrm>
            <a:off x="582450" y="525000"/>
            <a:ext cx="2707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Rails Application</a:t>
            </a:r>
            <a:endParaRPr sz="2400">
              <a:latin typeface="Lato"/>
              <a:ea typeface="Lato"/>
              <a:cs typeface="Lato"/>
              <a:sym typeface="Lato"/>
            </a:endParaRPr>
          </a:p>
        </p:txBody>
      </p:sp>
      <p:sp>
        <p:nvSpPr>
          <p:cNvPr id="189" name="Google Shape;189;p28"/>
          <p:cNvSpPr txBox="1"/>
          <p:nvPr/>
        </p:nvSpPr>
        <p:spPr>
          <a:xfrm>
            <a:off x="4930200" y="525000"/>
            <a:ext cx="2707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React Application</a:t>
            </a:r>
            <a:endParaRPr sz="2400">
              <a:latin typeface="Lato"/>
              <a:ea typeface="Lato"/>
              <a:cs typeface="Lato"/>
              <a:sym typeface="Lato"/>
            </a:endParaRPr>
          </a:p>
        </p:txBody>
      </p:sp>
      <p:sp>
        <p:nvSpPr>
          <p:cNvPr id="190" name="Google Shape;190;p28"/>
          <p:cNvSpPr txBox="1"/>
          <p:nvPr/>
        </p:nvSpPr>
        <p:spPr>
          <a:xfrm>
            <a:off x="582450" y="1173100"/>
            <a:ext cx="27072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Lato"/>
              <a:buChar char="●"/>
            </a:pPr>
            <a:r>
              <a:rPr lang="en" sz="1900">
                <a:latin typeface="Lato"/>
                <a:ea typeface="Lato"/>
                <a:cs typeface="Lato"/>
                <a:sym typeface="Lato"/>
              </a:rPr>
              <a:t>API</a:t>
            </a:r>
            <a:endParaRPr sz="1900">
              <a:latin typeface="Lato"/>
              <a:ea typeface="Lato"/>
              <a:cs typeface="Lato"/>
              <a:sym typeface="Lato"/>
            </a:endParaRPr>
          </a:p>
        </p:txBody>
      </p:sp>
      <p:sp>
        <p:nvSpPr>
          <p:cNvPr id="191" name="Google Shape;191;p28"/>
          <p:cNvSpPr txBox="1"/>
          <p:nvPr/>
        </p:nvSpPr>
        <p:spPr>
          <a:xfrm>
            <a:off x="4848150" y="1303900"/>
            <a:ext cx="28713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lang="en" sz="2000">
                <a:latin typeface="Lato"/>
                <a:ea typeface="Lato"/>
                <a:cs typeface="Lato"/>
                <a:sym typeface="Lato"/>
              </a:rPr>
              <a:t>React</a:t>
            </a:r>
            <a:endParaRPr sz="2000">
              <a:latin typeface="Lato"/>
              <a:ea typeface="Lato"/>
              <a:cs typeface="Lato"/>
              <a:sym typeface="Lato"/>
            </a:endParaRPr>
          </a:p>
        </p:txBody>
      </p:sp>
      <p:sp>
        <p:nvSpPr>
          <p:cNvPr id="192" name="Google Shape;192;p28"/>
          <p:cNvSpPr txBox="1"/>
          <p:nvPr/>
        </p:nvSpPr>
        <p:spPr>
          <a:xfrm>
            <a:off x="582450" y="1650100"/>
            <a:ext cx="27072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Lato"/>
              <a:buChar char="●"/>
            </a:pPr>
            <a:r>
              <a:rPr lang="en" sz="1900">
                <a:latin typeface="Lato"/>
                <a:ea typeface="Lato"/>
                <a:cs typeface="Lato"/>
                <a:sym typeface="Lato"/>
              </a:rPr>
              <a:t>Admin site</a:t>
            </a:r>
            <a:endParaRPr sz="1900">
              <a:latin typeface="Lato"/>
              <a:ea typeface="Lato"/>
              <a:cs typeface="Lato"/>
              <a:sym typeface="Lato"/>
            </a:endParaRPr>
          </a:p>
        </p:txBody>
      </p:sp>
      <p:sp>
        <p:nvSpPr>
          <p:cNvPr id="193" name="Google Shape;193;p28"/>
          <p:cNvSpPr txBox="1"/>
          <p:nvPr/>
        </p:nvSpPr>
        <p:spPr>
          <a:xfrm>
            <a:off x="582450" y="2127100"/>
            <a:ext cx="27072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Lato"/>
              <a:buChar char="●"/>
            </a:pPr>
            <a:r>
              <a:rPr lang="en" sz="1900">
                <a:latin typeface="Lato"/>
                <a:ea typeface="Lato"/>
                <a:cs typeface="Lato"/>
                <a:sym typeface="Lato"/>
              </a:rPr>
              <a:t>Sprinkling of React</a:t>
            </a:r>
            <a:endParaRPr sz="1900">
              <a:latin typeface="Lato"/>
              <a:ea typeface="Lato"/>
              <a:cs typeface="Lato"/>
              <a:sym typeface="Lato"/>
            </a:endParaRPr>
          </a:p>
        </p:txBody>
      </p:sp>
      <p:sp>
        <p:nvSpPr>
          <p:cNvPr id="194" name="Google Shape;194;p28"/>
          <p:cNvSpPr txBox="1"/>
          <p:nvPr/>
        </p:nvSpPr>
        <p:spPr>
          <a:xfrm>
            <a:off x="4848150" y="1796500"/>
            <a:ext cx="28713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lang="en" sz="2000">
                <a:latin typeface="Lato"/>
                <a:ea typeface="Lato"/>
                <a:cs typeface="Lato"/>
                <a:sym typeface="Lato"/>
              </a:rPr>
              <a:t>Create-React-App</a:t>
            </a:r>
            <a:endParaRPr sz="2000">
              <a:latin typeface="Lato"/>
              <a:ea typeface="Lato"/>
              <a:cs typeface="Lato"/>
              <a:sym typeface="Lato"/>
            </a:endParaRPr>
          </a:p>
        </p:txBody>
      </p:sp>
      <p:sp>
        <p:nvSpPr>
          <p:cNvPr id="195" name="Google Shape;195;p28"/>
          <p:cNvSpPr txBox="1"/>
          <p:nvPr/>
        </p:nvSpPr>
        <p:spPr>
          <a:xfrm>
            <a:off x="4848150" y="2325450"/>
            <a:ext cx="28713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lang="en" sz="2000">
                <a:latin typeface="Lato"/>
                <a:ea typeface="Lato"/>
                <a:cs typeface="Lato"/>
                <a:sym typeface="Lato"/>
              </a:rPr>
              <a:t>Redux</a:t>
            </a:r>
            <a:endParaRPr sz="2000">
              <a:latin typeface="Lato"/>
              <a:ea typeface="Lato"/>
              <a:cs typeface="Lato"/>
              <a:sym typeface="Lato"/>
            </a:endParaRPr>
          </a:p>
        </p:txBody>
      </p:sp>
      <p:sp>
        <p:nvSpPr>
          <p:cNvPr id="196" name="Google Shape;196;p28"/>
          <p:cNvSpPr txBox="1"/>
          <p:nvPr/>
        </p:nvSpPr>
        <p:spPr>
          <a:xfrm>
            <a:off x="4848150" y="2818050"/>
            <a:ext cx="28713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lang="en" sz="2000">
                <a:latin typeface="Lato"/>
                <a:ea typeface="Lato"/>
                <a:cs typeface="Lato"/>
                <a:sym typeface="Lato"/>
              </a:rPr>
              <a:t>Rekit</a:t>
            </a:r>
            <a:endParaRPr sz="2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9"/>
          <p:cNvPicPr preferRelativeResize="0"/>
          <p:nvPr/>
        </p:nvPicPr>
        <p:blipFill>
          <a:blip r:embed="rId3">
            <a:alphaModFix/>
          </a:blip>
          <a:stretch>
            <a:fillRect/>
          </a:stretch>
        </p:blipFill>
        <p:spPr>
          <a:xfrm>
            <a:off x="727400" y="152400"/>
            <a:ext cx="7689196" cy="4838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txBox="1"/>
          <p:nvPr/>
        </p:nvSpPr>
        <p:spPr>
          <a:xfrm>
            <a:off x="1603200" y="276900"/>
            <a:ext cx="5937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Convincing management to make a change</a:t>
            </a:r>
            <a:endParaRPr sz="2900">
              <a:latin typeface="Lato"/>
              <a:ea typeface="Lato"/>
              <a:cs typeface="Lato"/>
              <a:sym typeface="Lato"/>
            </a:endParaRPr>
          </a:p>
        </p:txBody>
      </p:sp>
      <p:pic>
        <p:nvPicPr>
          <p:cNvPr id="207" name="Google Shape;207;p30"/>
          <p:cNvPicPr preferRelativeResize="0"/>
          <p:nvPr/>
        </p:nvPicPr>
        <p:blipFill>
          <a:blip r:embed="rId3">
            <a:alphaModFix/>
          </a:blip>
          <a:stretch>
            <a:fillRect/>
          </a:stretch>
        </p:blipFill>
        <p:spPr>
          <a:xfrm>
            <a:off x="705975" y="3582125"/>
            <a:ext cx="2762250" cy="762000"/>
          </a:xfrm>
          <a:prstGeom prst="rect">
            <a:avLst/>
          </a:prstGeom>
          <a:noFill/>
          <a:ln>
            <a:noFill/>
          </a:ln>
        </p:spPr>
      </p:pic>
      <p:sp>
        <p:nvSpPr>
          <p:cNvPr id="208" name="Google Shape;208;p30"/>
          <p:cNvSpPr txBox="1"/>
          <p:nvPr/>
        </p:nvSpPr>
        <p:spPr>
          <a:xfrm>
            <a:off x="3493900" y="3610625"/>
            <a:ext cx="3287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lt1"/>
                </a:solidFill>
                <a:latin typeface="Lato"/>
                <a:ea typeface="Lato"/>
                <a:cs typeface="Lato"/>
                <a:sym typeface="Lato"/>
              </a:rPr>
              <a:t>IS THE WAY</a:t>
            </a:r>
            <a:endParaRPr sz="4000">
              <a:solidFill>
                <a:schemeClr val="lt1"/>
              </a:solidFill>
              <a:latin typeface="Lato"/>
              <a:ea typeface="Lato"/>
              <a:cs typeface="Lato"/>
              <a:sym typeface="Lato"/>
            </a:endParaRPr>
          </a:p>
        </p:txBody>
      </p:sp>
      <p:pic>
        <p:nvPicPr>
          <p:cNvPr id="209" name="Google Shape;209;p30"/>
          <p:cNvPicPr preferRelativeResize="0"/>
          <p:nvPr/>
        </p:nvPicPr>
        <p:blipFill>
          <a:blip r:embed="rId4">
            <a:alphaModFix/>
          </a:blip>
          <a:stretch>
            <a:fillRect/>
          </a:stretch>
        </p:blipFill>
        <p:spPr>
          <a:xfrm>
            <a:off x="1074425" y="783175"/>
            <a:ext cx="6995175" cy="43603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1"/>
          <p:cNvPicPr preferRelativeResize="0"/>
          <p:nvPr/>
        </p:nvPicPr>
        <p:blipFill>
          <a:blip r:embed="rId3">
            <a:alphaModFix/>
          </a:blip>
          <a:stretch>
            <a:fillRect/>
          </a:stretch>
        </p:blipFill>
        <p:spPr>
          <a:xfrm>
            <a:off x="0" y="682753"/>
            <a:ext cx="9143997" cy="3826372"/>
          </a:xfrm>
          <a:prstGeom prst="rect">
            <a:avLst/>
          </a:prstGeom>
          <a:noFill/>
          <a:ln>
            <a:noFill/>
          </a:ln>
        </p:spPr>
      </p:pic>
      <p:pic>
        <p:nvPicPr>
          <p:cNvPr id="215" name="Google Shape;215;p31"/>
          <p:cNvPicPr preferRelativeResize="0"/>
          <p:nvPr/>
        </p:nvPicPr>
        <p:blipFill>
          <a:blip r:embed="rId4">
            <a:alphaModFix/>
          </a:blip>
          <a:stretch>
            <a:fillRect/>
          </a:stretch>
        </p:blipFill>
        <p:spPr>
          <a:xfrm>
            <a:off x="705975" y="3582125"/>
            <a:ext cx="2762250" cy="762000"/>
          </a:xfrm>
          <a:prstGeom prst="rect">
            <a:avLst/>
          </a:prstGeom>
          <a:noFill/>
          <a:ln>
            <a:noFill/>
          </a:ln>
        </p:spPr>
      </p:pic>
      <p:sp>
        <p:nvSpPr>
          <p:cNvPr id="216" name="Google Shape;216;p31"/>
          <p:cNvSpPr txBox="1"/>
          <p:nvPr/>
        </p:nvSpPr>
        <p:spPr>
          <a:xfrm>
            <a:off x="3493900" y="3610625"/>
            <a:ext cx="3287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lt1"/>
                </a:solidFill>
                <a:latin typeface="Lato"/>
                <a:ea typeface="Lato"/>
                <a:cs typeface="Lato"/>
                <a:sym typeface="Lato"/>
              </a:rPr>
              <a:t>IS THE WAY</a:t>
            </a:r>
            <a:endParaRPr sz="40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974575" y="2429375"/>
            <a:ext cx="7194900" cy="661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CareRev is a labor marketplace platform that connects hospitals and health systems with local, vetted healthcare professionals on demand.</a:t>
            </a:r>
            <a:endParaRPr sz="1600"/>
          </a:p>
        </p:txBody>
      </p:sp>
      <p:sp>
        <p:nvSpPr>
          <p:cNvPr id="79" name="Google Shape;79;p14"/>
          <p:cNvSpPr txBox="1"/>
          <p:nvPr>
            <p:ph idx="4294967295" type="title"/>
          </p:nvPr>
        </p:nvSpPr>
        <p:spPr>
          <a:xfrm>
            <a:off x="2706600" y="3951450"/>
            <a:ext cx="3730800" cy="43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700">
                <a:latin typeface="Lato"/>
                <a:ea typeface="Lato"/>
                <a:cs typeface="Lato"/>
                <a:sym typeface="Lato"/>
              </a:rPr>
              <a:t>(But we’re not using Hotwire…yet…)</a:t>
            </a:r>
            <a:endParaRPr sz="1700">
              <a:latin typeface="Lato"/>
              <a:ea typeface="Lato"/>
              <a:cs typeface="Lato"/>
              <a:sym typeface="Lato"/>
            </a:endParaRPr>
          </a:p>
        </p:txBody>
      </p:sp>
      <p:pic>
        <p:nvPicPr>
          <p:cNvPr id="80" name="Google Shape;80;p14"/>
          <p:cNvPicPr preferRelativeResize="0"/>
          <p:nvPr/>
        </p:nvPicPr>
        <p:blipFill>
          <a:blip r:embed="rId3">
            <a:alphaModFix/>
          </a:blip>
          <a:stretch>
            <a:fillRect/>
          </a:stretch>
        </p:blipFill>
        <p:spPr>
          <a:xfrm>
            <a:off x="974574" y="426700"/>
            <a:ext cx="7194849" cy="1904100"/>
          </a:xfrm>
          <a:prstGeom prst="rect">
            <a:avLst/>
          </a:prstGeom>
          <a:noFill/>
          <a:ln>
            <a:noFill/>
          </a:ln>
        </p:spPr>
      </p:pic>
      <p:sp>
        <p:nvSpPr>
          <p:cNvPr id="81" name="Google Shape;81;p14"/>
          <p:cNvSpPr txBox="1"/>
          <p:nvPr>
            <p:ph idx="4294967295" type="title"/>
          </p:nvPr>
        </p:nvSpPr>
        <p:spPr>
          <a:xfrm>
            <a:off x="3569700" y="3191375"/>
            <a:ext cx="2004600" cy="661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We’re hiring!</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nvSpPr>
        <p:spPr>
          <a:xfrm>
            <a:off x="456275" y="921850"/>
            <a:ext cx="7756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Lato"/>
                <a:ea typeface="Lato"/>
                <a:cs typeface="Lato"/>
                <a:sym typeface="Lato"/>
              </a:rPr>
              <a:t>Step 1: They have to feel the pain…or as close to it as possible</a:t>
            </a:r>
            <a:endParaRPr sz="2100">
              <a:latin typeface="Lato"/>
              <a:ea typeface="Lato"/>
              <a:cs typeface="Lato"/>
              <a:sym typeface="Lato"/>
            </a:endParaRPr>
          </a:p>
        </p:txBody>
      </p:sp>
      <p:sp>
        <p:nvSpPr>
          <p:cNvPr id="222" name="Google Shape;222;p32"/>
          <p:cNvSpPr txBox="1"/>
          <p:nvPr/>
        </p:nvSpPr>
        <p:spPr>
          <a:xfrm>
            <a:off x="456275" y="1683850"/>
            <a:ext cx="7756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Lato"/>
                <a:ea typeface="Lato"/>
                <a:cs typeface="Lato"/>
                <a:sym typeface="Lato"/>
              </a:rPr>
              <a:t>Step 2: Start with something small, so you can show quick results</a:t>
            </a:r>
            <a:endParaRPr sz="2100">
              <a:latin typeface="Lato"/>
              <a:ea typeface="Lato"/>
              <a:cs typeface="Lato"/>
              <a:sym typeface="Lato"/>
            </a:endParaRPr>
          </a:p>
        </p:txBody>
      </p:sp>
      <p:sp>
        <p:nvSpPr>
          <p:cNvPr id="223" name="Google Shape;223;p32"/>
          <p:cNvSpPr txBox="1"/>
          <p:nvPr/>
        </p:nvSpPr>
        <p:spPr>
          <a:xfrm>
            <a:off x="456275" y="2445850"/>
            <a:ext cx="7756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Lato"/>
                <a:ea typeface="Lato"/>
                <a:cs typeface="Lato"/>
                <a:sym typeface="Lato"/>
              </a:rPr>
              <a:t>Step 3: Almost everything still looks &amp; feels like Rails.  Much lower barrier to entry to get things running.</a:t>
            </a:r>
            <a:endParaRPr sz="2100">
              <a:latin typeface="Lato"/>
              <a:ea typeface="Lato"/>
              <a:cs typeface="Lato"/>
              <a:sym typeface="Lato"/>
            </a:endParaRPr>
          </a:p>
        </p:txBody>
      </p:sp>
      <p:sp>
        <p:nvSpPr>
          <p:cNvPr id="224" name="Google Shape;224;p32"/>
          <p:cNvSpPr txBox="1"/>
          <p:nvPr/>
        </p:nvSpPr>
        <p:spPr>
          <a:xfrm>
            <a:off x="456275" y="3588850"/>
            <a:ext cx="7756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Lato"/>
                <a:ea typeface="Lato"/>
                <a:cs typeface="Lato"/>
                <a:sym typeface="Lato"/>
              </a:rPr>
              <a:t>Step 4: Return of the majestic monolith (with Hotwire)!</a:t>
            </a:r>
            <a:endParaRPr sz="2100">
              <a:latin typeface="Lato"/>
              <a:ea typeface="Lato"/>
              <a:cs typeface="Lato"/>
              <a:sym typeface="Lato"/>
            </a:endParaRPr>
          </a:p>
        </p:txBody>
      </p:sp>
      <p:sp>
        <p:nvSpPr>
          <p:cNvPr id="225" name="Google Shape;225;p32"/>
          <p:cNvSpPr txBox="1"/>
          <p:nvPr/>
        </p:nvSpPr>
        <p:spPr>
          <a:xfrm>
            <a:off x="223025" y="245250"/>
            <a:ext cx="8223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Tips for convincing management to make a technology pivot:</a:t>
            </a:r>
            <a:endParaRPr sz="24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nvSpPr>
        <p:spPr>
          <a:xfrm>
            <a:off x="2320050" y="460600"/>
            <a:ext cx="4503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Fun with Hotwire: Turbo Frames</a:t>
            </a:r>
            <a:endParaRPr sz="2400">
              <a:latin typeface="Lato"/>
              <a:ea typeface="Lato"/>
              <a:cs typeface="Lato"/>
              <a:sym typeface="Lato"/>
            </a:endParaRPr>
          </a:p>
        </p:txBody>
      </p:sp>
      <p:pic>
        <p:nvPicPr>
          <p:cNvPr id="231" name="Google Shape;231;p33"/>
          <p:cNvPicPr preferRelativeResize="0"/>
          <p:nvPr/>
        </p:nvPicPr>
        <p:blipFill>
          <a:blip r:embed="rId3">
            <a:alphaModFix/>
          </a:blip>
          <a:stretch>
            <a:fillRect/>
          </a:stretch>
        </p:blipFill>
        <p:spPr>
          <a:xfrm>
            <a:off x="152400" y="1624300"/>
            <a:ext cx="8839200" cy="2383394"/>
          </a:xfrm>
          <a:prstGeom prst="rect">
            <a:avLst/>
          </a:prstGeom>
          <a:noFill/>
          <a:ln>
            <a:noFill/>
          </a:ln>
        </p:spPr>
      </p:pic>
      <p:sp>
        <p:nvSpPr>
          <p:cNvPr id="232" name="Google Shape;232;p33"/>
          <p:cNvSpPr txBox="1"/>
          <p:nvPr/>
        </p:nvSpPr>
        <p:spPr>
          <a:xfrm>
            <a:off x="152400" y="1173675"/>
            <a:ext cx="52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 React way:</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txBox="1"/>
          <p:nvPr/>
        </p:nvSpPr>
        <p:spPr>
          <a:xfrm>
            <a:off x="2320050" y="460600"/>
            <a:ext cx="4503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Fun with Hotwire: Turbo Frames</a:t>
            </a:r>
            <a:endParaRPr sz="2400">
              <a:latin typeface="Lato"/>
              <a:ea typeface="Lato"/>
              <a:cs typeface="Lato"/>
              <a:sym typeface="Lato"/>
            </a:endParaRPr>
          </a:p>
        </p:txBody>
      </p:sp>
      <p:sp>
        <p:nvSpPr>
          <p:cNvPr id="238" name="Google Shape;238;p34"/>
          <p:cNvSpPr txBox="1"/>
          <p:nvPr/>
        </p:nvSpPr>
        <p:spPr>
          <a:xfrm>
            <a:off x="152400" y="1173675"/>
            <a:ext cx="52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 Hotwire way:</a:t>
            </a:r>
            <a:endParaRPr>
              <a:latin typeface="Lato"/>
              <a:ea typeface="Lato"/>
              <a:cs typeface="Lato"/>
              <a:sym typeface="Lato"/>
            </a:endParaRPr>
          </a:p>
        </p:txBody>
      </p:sp>
      <p:pic>
        <p:nvPicPr>
          <p:cNvPr id="239" name="Google Shape;239;p34"/>
          <p:cNvPicPr preferRelativeResize="0"/>
          <p:nvPr/>
        </p:nvPicPr>
        <p:blipFill>
          <a:blip r:embed="rId3">
            <a:alphaModFix/>
          </a:blip>
          <a:stretch>
            <a:fillRect/>
          </a:stretch>
        </p:blipFill>
        <p:spPr>
          <a:xfrm>
            <a:off x="152400" y="1726275"/>
            <a:ext cx="8147615" cy="32648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5"/>
          <p:cNvSpPr txBox="1"/>
          <p:nvPr/>
        </p:nvSpPr>
        <p:spPr>
          <a:xfrm>
            <a:off x="2320050" y="460600"/>
            <a:ext cx="4503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Fun with Hotwire: Turbo Frames</a:t>
            </a:r>
            <a:endParaRPr sz="2400">
              <a:latin typeface="Lato"/>
              <a:ea typeface="Lato"/>
              <a:cs typeface="Lato"/>
              <a:sym typeface="Lato"/>
            </a:endParaRPr>
          </a:p>
        </p:txBody>
      </p:sp>
      <p:sp>
        <p:nvSpPr>
          <p:cNvPr id="245" name="Google Shape;245;p35"/>
          <p:cNvSpPr txBox="1"/>
          <p:nvPr/>
        </p:nvSpPr>
        <p:spPr>
          <a:xfrm>
            <a:off x="152400" y="1173675"/>
            <a:ext cx="52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 Hotwire way:</a:t>
            </a:r>
            <a:endParaRPr>
              <a:latin typeface="Lato"/>
              <a:ea typeface="Lato"/>
              <a:cs typeface="Lato"/>
              <a:sym typeface="Lato"/>
            </a:endParaRPr>
          </a:p>
        </p:txBody>
      </p:sp>
      <p:pic>
        <p:nvPicPr>
          <p:cNvPr id="246" name="Google Shape;246;p35"/>
          <p:cNvPicPr preferRelativeResize="0"/>
          <p:nvPr/>
        </p:nvPicPr>
        <p:blipFill>
          <a:blip r:embed="rId3">
            <a:alphaModFix/>
          </a:blip>
          <a:stretch>
            <a:fillRect/>
          </a:stretch>
        </p:blipFill>
        <p:spPr>
          <a:xfrm>
            <a:off x="152400" y="1726275"/>
            <a:ext cx="8839199" cy="136095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6"/>
          <p:cNvSpPr txBox="1"/>
          <p:nvPr/>
        </p:nvSpPr>
        <p:spPr>
          <a:xfrm>
            <a:off x="2590800" y="448975"/>
            <a:ext cx="3962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Fun with Hotwire: Stimulus</a:t>
            </a:r>
            <a:endParaRPr sz="2400">
              <a:latin typeface="Lato"/>
              <a:ea typeface="Lato"/>
              <a:cs typeface="Lato"/>
              <a:sym typeface="Lato"/>
            </a:endParaRPr>
          </a:p>
        </p:txBody>
      </p:sp>
      <p:pic>
        <p:nvPicPr>
          <p:cNvPr id="252" name="Google Shape;252;p36"/>
          <p:cNvPicPr preferRelativeResize="0"/>
          <p:nvPr/>
        </p:nvPicPr>
        <p:blipFill>
          <a:blip r:embed="rId3">
            <a:alphaModFix/>
          </a:blip>
          <a:stretch>
            <a:fillRect/>
          </a:stretch>
        </p:blipFill>
        <p:spPr>
          <a:xfrm>
            <a:off x="152400" y="1155475"/>
            <a:ext cx="8839199" cy="340153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txBox="1"/>
          <p:nvPr/>
        </p:nvSpPr>
        <p:spPr>
          <a:xfrm>
            <a:off x="2590800" y="448975"/>
            <a:ext cx="3962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Fun with Hotwire: Stimulus</a:t>
            </a:r>
            <a:endParaRPr sz="2400">
              <a:latin typeface="Lato"/>
              <a:ea typeface="Lato"/>
              <a:cs typeface="Lato"/>
              <a:sym typeface="Lato"/>
            </a:endParaRPr>
          </a:p>
        </p:txBody>
      </p:sp>
      <p:pic>
        <p:nvPicPr>
          <p:cNvPr id="258" name="Google Shape;258;p37"/>
          <p:cNvPicPr preferRelativeResize="0"/>
          <p:nvPr/>
        </p:nvPicPr>
        <p:blipFill>
          <a:blip r:embed="rId3">
            <a:alphaModFix/>
          </a:blip>
          <a:stretch>
            <a:fillRect/>
          </a:stretch>
        </p:blipFill>
        <p:spPr>
          <a:xfrm>
            <a:off x="152400" y="1155475"/>
            <a:ext cx="8839198" cy="210229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8"/>
          <p:cNvSpPr txBox="1"/>
          <p:nvPr/>
        </p:nvSpPr>
        <p:spPr>
          <a:xfrm>
            <a:off x="2590800" y="448975"/>
            <a:ext cx="3962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Fun with Hotwire: Stimulus</a:t>
            </a:r>
            <a:endParaRPr sz="2400">
              <a:latin typeface="Lato"/>
              <a:ea typeface="Lato"/>
              <a:cs typeface="Lato"/>
              <a:sym typeface="Lato"/>
            </a:endParaRPr>
          </a:p>
        </p:txBody>
      </p:sp>
      <p:pic>
        <p:nvPicPr>
          <p:cNvPr id="264" name="Google Shape;264;p38"/>
          <p:cNvPicPr preferRelativeResize="0"/>
          <p:nvPr/>
        </p:nvPicPr>
        <p:blipFill>
          <a:blip r:embed="rId3">
            <a:alphaModFix/>
          </a:blip>
          <a:stretch>
            <a:fillRect/>
          </a:stretch>
        </p:blipFill>
        <p:spPr>
          <a:xfrm>
            <a:off x="152400" y="1155475"/>
            <a:ext cx="8839197" cy="195889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9"/>
          <p:cNvSpPr txBox="1"/>
          <p:nvPr/>
        </p:nvSpPr>
        <p:spPr>
          <a:xfrm>
            <a:off x="2590800" y="448975"/>
            <a:ext cx="3962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Fun with Hotwire: Stimulus</a:t>
            </a:r>
            <a:endParaRPr sz="2400">
              <a:latin typeface="Lato"/>
              <a:ea typeface="Lato"/>
              <a:cs typeface="Lato"/>
              <a:sym typeface="Lato"/>
            </a:endParaRPr>
          </a:p>
        </p:txBody>
      </p:sp>
      <p:pic>
        <p:nvPicPr>
          <p:cNvPr id="270" name="Google Shape;270;p39"/>
          <p:cNvPicPr preferRelativeResize="0"/>
          <p:nvPr/>
        </p:nvPicPr>
        <p:blipFill>
          <a:blip r:embed="rId3">
            <a:alphaModFix/>
          </a:blip>
          <a:stretch>
            <a:fillRect/>
          </a:stretch>
        </p:blipFill>
        <p:spPr>
          <a:xfrm>
            <a:off x="152400" y="1155475"/>
            <a:ext cx="8839198" cy="1978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0"/>
          <p:cNvSpPr txBox="1"/>
          <p:nvPr/>
        </p:nvSpPr>
        <p:spPr>
          <a:xfrm>
            <a:off x="2590800" y="145650"/>
            <a:ext cx="3962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Fun with Hotwire: Stimulus</a:t>
            </a:r>
            <a:endParaRPr sz="2400">
              <a:latin typeface="Lato"/>
              <a:ea typeface="Lato"/>
              <a:cs typeface="Lato"/>
              <a:sym typeface="Lato"/>
            </a:endParaRPr>
          </a:p>
        </p:txBody>
      </p:sp>
      <p:pic>
        <p:nvPicPr>
          <p:cNvPr id="276" name="Google Shape;276;p40"/>
          <p:cNvPicPr preferRelativeResize="0"/>
          <p:nvPr/>
        </p:nvPicPr>
        <p:blipFill>
          <a:blip r:embed="rId3">
            <a:alphaModFix/>
          </a:blip>
          <a:stretch>
            <a:fillRect/>
          </a:stretch>
        </p:blipFill>
        <p:spPr>
          <a:xfrm>
            <a:off x="1049413" y="1236750"/>
            <a:ext cx="7045166" cy="3835625"/>
          </a:xfrm>
          <a:prstGeom prst="rect">
            <a:avLst/>
          </a:prstGeom>
          <a:noFill/>
          <a:ln>
            <a:noFill/>
          </a:ln>
        </p:spPr>
      </p:pic>
      <p:sp>
        <p:nvSpPr>
          <p:cNvPr id="277" name="Google Shape;277;p40"/>
          <p:cNvSpPr txBox="1"/>
          <p:nvPr/>
        </p:nvSpPr>
        <p:spPr>
          <a:xfrm>
            <a:off x="2400900" y="699750"/>
            <a:ext cx="4342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Lato"/>
                <a:ea typeface="Lato"/>
                <a:cs typeface="Lato"/>
                <a:sym typeface="Lato"/>
              </a:rPr>
              <a:t>https://www.stimulus-components.com</a:t>
            </a:r>
            <a:endParaRPr sz="1900">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nvSpPr>
        <p:spPr>
          <a:xfrm>
            <a:off x="1178250" y="467175"/>
            <a:ext cx="678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Fun with Hotwire: Turbo Frames + Turbo Streams</a:t>
            </a:r>
            <a:endParaRPr sz="2400">
              <a:latin typeface="Lato"/>
              <a:ea typeface="Lato"/>
              <a:cs typeface="Lato"/>
              <a:sym typeface="Lato"/>
            </a:endParaRPr>
          </a:p>
        </p:txBody>
      </p:sp>
      <p:pic>
        <p:nvPicPr>
          <p:cNvPr id="283" name="Google Shape;283;p41"/>
          <p:cNvPicPr preferRelativeResize="0"/>
          <p:nvPr/>
        </p:nvPicPr>
        <p:blipFill>
          <a:blip r:embed="rId3">
            <a:alphaModFix/>
          </a:blip>
          <a:stretch>
            <a:fillRect/>
          </a:stretch>
        </p:blipFill>
        <p:spPr>
          <a:xfrm>
            <a:off x="676775" y="1128175"/>
            <a:ext cx="7790450" cy="3817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5"/>
          <p:cNvPicPr preferRelativeResize="0"/>
          <p:nvPr/>
        </p:nvPicPr>
        <p:blipFill>
          <a:blip r:embed="rId3">
            <a:alphaModFix/>
          </a:blip>
          <a:stretch>
            <a:fillRect/>
          </a:stretch>
        </p:blipFill>
        <p:spPr>
          <a:xfrm>
            <a:off x="2731475" y="731225"/>
            <a:ext cx="3681050" cy="3681050"/>
          </a:xfrm>
          <a:prstGeom prst="rect">
            <a:avLst/>
          </a:prstGeom>
          <a:noFill/>
          <a:ln>
            <a:noFill/>
          </a:ln>
        </p:spPr>
      </p:pic>
      <p:sp>
        <p:nvSpPr>
          <p:cNvPr id="87" name="Google Shape;87;p15"/>
          <p:cNvSpPr txBox="1"/>
          <p:nvPr/>
        </p:nvSpPr>
        <p:spPr>
          <a:xfrm>
            <a:off x="1951950" y="395625"/>
            <a:ext cx="5240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0">
                <a:latin typeface="Lato"/>
                <a:ea typeface="Lato"/>
                <a:cs typeface="Lato"/>
                <a:sym typeface="Lato"/>
              </a:rPr>
              <a:t>Let’s talk about</a:t>
            </a:r>
            <a:endParaRPr sz="6000">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2"/>
          <p:cNvSpPr txBox="1"/>
          <p:nvPr/>
        </p:nvSpPr>
        <p:spPr>
          <a:xfrm>
            <a:off x="1178250" y="467175"/>
            <a:ext cx="678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Fun with Hotwire: Turbo Frames + Turbo Streams</a:t>
            </a:r>
            <a:endParaRPr sz="2400">
              <a:latin typeface="Lato"/>
              <a:ea typeface="Lato"/>
              <a:cs typeface="Lato"/>
              <a:sym typeface="Lato"/>
            </a:endParaRPr>
          </a:p>
        </p:txBody>
      </p:sp>
      <p:pic>
        <p:nvPicPr>
          <p:cNvPr id="289" name="Google Shape;289;p42"/>
          <p:cNvPicPr preferRelativeResize="0"/>
          <p:nvPr/>
        </p:nvPicPr>
        <p:blipFill>
          <a:blip r:embed="rId3">
            <a:alphaModFix/>
          </a:blip>
          <a:stretch>
            <a:fillRect/>
          </a:stretch>
        </p:blipFill>
        <p:spPr>
          <a:xfrm>
            <a:off x="640775" y="1155475"/>
            <a:ext cx="7862447" cy="38174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3"/>
          <p:cNvSpPr txBox="1"/>
          <p:nvPr/>
        </p:nvSpPr>
        <p:spPr>
          <a:xfrm>
            <a:off x="1178250" y="467175"/>
            <a:ext cx="678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Fun with Hotwire: Turbo Frames + Turbo Streams</a:t>
            </a:r>
            <a:endParaRPr sz="2400">
              <a:latin typeface="Lato"/>
              <a:ea typeface="Lato"/>
              <a:cs typeface="Lato"/>
              <a:sym typeface="Lato"/>
            </a:endParaRPr>
          </a:p>
        </p:txBody>
      </p:sp>
      <p:pic>
        <p:nvPicPr>
          <p:cNvPr id="295" name="Google Shape;295;p43"/>
          <p:cNvPicPr preferRelativeResize="0"/>
          <p:nvPr/>
        </p:nvPicPr>
        <p:blipFill>
          <a:blip r:embed="rId3">
            <a:alphaModFix/>
          </a:blip>
          <a:stretch>
            <a:fillRect/>
          </a:stretch>
        </p:blipFill>
        <p:spPr>
          <a:xfrm>
            <a:off x="591125" y="1164575"/>
            <a:ext cx="7961758" cy="38174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4"/>
          <p:cNvSpPr txBox="1"/>
          <p:nvPr/>
        </p:nvSpPr>
        <p:spPr>
          <a:xfrm>
            <a:off x="1178250" y="467175"/>
            <a:ext cx="678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Fun with Hotwire: Turbo Frames + Turbo Streams</a:t>
            </a:r>
            <a:endParaRPr sz="2400">
              <a:latin typeface="Lato"/>
              <a:ea typeface="Lato"/>
              <a:cs typeface="Lato"/>
              <a:sym typeface="Lato"/>
            </a:endParaRPr>
          </a:p>
        </p:txBody>
      </p:sp>
      <p:pic>
        <p:nvPicPr>
          <p:cNvPr id="301" name="Google Shape;301;p44"/>
          <p:cNvPicPr preferRelativeResize="0"/>
          <p:nvPr/>
        </p:nvPicPr>
        <p:blipFill>
          <a:blip r:embed="rId3">
            <a:alphaModFix/>
          </a:blip>
          <a:stretch>
            <a:fillRect/>
          </a:stretch>
        </p:blipFill>
        <p:spPr>
          <a:xfrm>
            <a:off x="799313" y="1164575"/>
            <a:ext cx="7545378" cy="3817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5"/>
          <p:cNvSpPr txBox="1"/>
          <p:nvPr/>
        </p:nvSpPr>
        <p:spPr>
          <a:xfrm>
            <a:off x="1178250" y="467175"/>
            <a:ext cx="678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Fun with Hotwire: Turbo Frames + Turbo Streams</a:t>
            </a:r>
            <a:endParaRPr sz="2400">
              <a:latin typeface="Lato"/>
              <a:ea typeface="Lato"/>
              <a:cs typeface="Lato"/>
              <a:sym typeface="Lato"/>
            </a:endParaRPr>
          </a:p>
        </p:txBody>
      </p:sp>
      <p:pic>
        <p:nvPicPr>
          <p:cNvPr id="307" name="Google Shape;307;p45"/>
          <p:cNvPicPr preferRelativeResize="0"/>
          <p:nvPr/>
        </p:nvPicPr>
        <p:blipFill>
          <a:blip r:embed="rId3">
            <a:alphaModFix/>
          </a:blip>
          <a:stretch>
            <a:fillRect/>
          </a:stretch>
        </p:blipFill>
        <p:spPr>
          <a:xfrm>
            <a:off x="2432538" y="1210075"/>
            <a:ext cx="4278935" cy="38174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6"/>
          <p:cNvSpPr txBox="1"/>
          <p:nvPr/>
        </p:nvSpPr>
        <p:spPr>
          <a:xfrm>
            <a:off x="1178250" y="467175"/>
            <a:ext cx="678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Fun with Hotwire: Turbo Frames + Turbo Streams</a:t>
            </a:r>
            <a:endParaRPr sz="2400">
              <a:latin typeface="Lato"/>
              <a:ea typeface="Lato"/>
              <a:cs typeface="Lato"/>
              <a:sym typeface="Lato"/>
            </a:endParaRPr>
          </a:p>
        </p:txBody>
      </p:sp>
      <p:pic>
        <p:nvPicPr>
          <p:cNvPr id="313" name="Google Shape;313;p46"/>
          <p:cNvPicPr preferRelativeResize="0"/>
          <p:nvPr/>
        </p:nvPicPr>
        <p:blipFill>
          <a:blip r:embed="rId3">
            <a:alphaModFix/>
          </a:blip>
          <a:stretch>
            <a:fillRect/>
          </a:stretch>
        </p:blipFill>
        <p:spPr>
          <a:xfrm>
            <a:off x="152400" y="1173675"/>
            <a:ext cx="8839197" cy="2218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7"/>
          <p:cNvSpPr txBox="1"/>
          <p:nvPr/>
        </p:nvSpPr>
        <p:spPr>
          <a:xfrm>
            <a:off x="1178250" y="467175"/>
            <a:ext cx="678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Fun with Hotwire: Turbo Frames + Turbo Streams</a:t>
            </a:r>
            <a:endParaRPr sz="2400">
              <a:latin typeface="Lato"/>
              <a:ea typeface="Lato"/>
              <a:cs typeface="Lato"/>
              <a:sym typeface="Lato"/>
            </a:endParaRPr>
          </a:p>
        </p:txBody>
      </p:sp>
      <p:pic>
        <p:nvPicPr>
          <p:cNvPr id="319" name="Google Shape;319;p47"/>
          <p:cNvPicPr preferRelativeResize="0"/>
          <p:nvPr/>
        </p:nvPicPr>
        <p:blipFill>
          <a:blip r:embed="rId3">
            <a:alphaModFix/>
          </a:blip>
          <a:stretch>
            <a:fillRect/>
          </a:stretch>
        </p:blipFill>
        <p:spPr>
          <a:xfrm>
            <a:off x="152400" y="1173675"/>
            <a:ext cx="8839200" cy="1524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8"/>
          <p:cNvSpPr txBox="1"/>
          <p:nvPr/>
        </p:nvSpPr>
        <p:spPr>
          <a:xfrm>
            <a:off x="1178250" y="467175"/>
            <a:ext cx="678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Fun with Hotwire: Turbo Frames + Turbo Streams</a:t>
            </a:r>
            <a:endParaRPr sz="2400">
              <a:latin typeface="Lato"/>
              <a:ea typeface="Lato"/>
              <a:cs typeface="Lato"/>
              <a:sym typeface="Lato"/>
            </a:endParaRPr>
          </a:p>
        </p:txBody>
      </p:sp>
      <p:pic>
        <p:nvPicPr>
          <p:cNvPr id="325" name="Google Shape;325;p48"/>
          <p:cNvPicPr preferRelativeResize="0"/>
          <p:nvPr/>
        </p:nvPicPr>
        <p:blipFill>
          <a:blip r:embed="rId3">
            <a:alphaModFix/>
          </a:blip>
          <a:stretch>
            <a:fillRect/>
          </a:stretch>
        </p:blipFill>
        <p:spPr>
          <a:xfrm>
            <a:off x="634813" y="1173675"/>
            <a:ext cx="7874375" cy="3817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9"/>
          <p:cNvSpPr txBox="1"/>
          <p:nvPr/>
        </p:nvSpPr>
        <p:spPr>
          <a:xfrm>
            <a:off x="1178250" y="467175"/>
            <a:ext cx="678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Fun with Hotwire: Turbo Frames + Turbo Streams</a:t>
            </a:r>
            <a:endParaRPr sz="2400">
              <a:latin typeface="Lato"/>
              <a:ea typeface="Lato"/>
              <a:cs typeface="Lato"/>
              <a:sym typeface="Lato"/>
            </a:endParaRPr>
          </a:p>
        </p:txBody>
      </p:sp>
      <p:pic>
        <p:nvPicPr>
          <p:cNvPr id="331" name="Google Shape;331;p49"/>
          <p:cNvPicPr preferRelativeResize="0"/>
          <p:nvPr/>
        </p:nvPicPr>
        <p:blipFill>
          <a:blip r:embed="rId3">
            <a:alphaModFix/>
          </a:blip>
          <a:stretch>
            <a:fillRect/>
          </a:stretch>
        </p:blipFill>
        <p:spPr>
          <a:xfrm>
            <a:off x="152400" y="1173675"/>
            <a:ext cx="8839199" cy="162461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0"/>
          <p:cNvSpPr txBox="1"/>
          <p:nvPr/>
        </p:nvSpPr>
        <p:spPr>
          <a:xfrm>
            <a:off x="3299400" y="400900"/>
            <a:ext cx="2545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Lessons Learned</a:t>
            </a:r>
            <a:endParaRPr sz="2400">
              <a:latin typeface="Lato"/>
              <a:ea typeface="Lato"/>
              <a:cs typeface="Lato"/>
              <a:sym typeface="Lato"/>
            </a:endParaRPr>
          </a:p>
        </p:txBody>
      </p:sp>
      <p:sp>
        <p:nvSpPr>
          <p:cNvPr id="337" name="Google Shape;337;p50"/>
          <p:cNvSpPr txBox="1"/>
          <p:nvPr/>
        </p:nvSpPr>
        <p:spPr>
          <a:xfrm>
            <a:off x="1062450" y="1350425"/>
            <a:ext cx="5719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Client-side state management is huge developer overhead</a:t>
            </a:r>
            <a:endParaRPr>
              <a:latin typeface="Lato"/>
              <a:ea typeface="Lato"/>
              <a:cs typeface="Lato"/>
              <a:sym typeface="Lato"/>
            </a:endParaRPr>
          </a:p>
        </p:txBody>
      </p:sp>
      <p:sp>
        <p:nvSpPr>
          <p:cNvPr id="338" name="Google Shape;338;p50"/>
          <p:cNvSpPr txBox="1"/>
          <p:nvPr/>
        </p:nvSpPr>
        <p:spPr>
          <a:xfrm>
            <a:off x="1062450" y="1807625"/>
            <a:ext cx="57195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Hotwire is, I think, especially well suited for individuals and smaller teams.  SIGNIFICANTLY reduces the skillset required to deploy complex, interactive apps.</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42" name="Shape 342"/>
        <p:cNvGrpSpPr/>
        <p:nvPr/>
      </p:nvGrpSpPr>
      <p:grpSpPr>
        <a:xfrm>
          <a:off x="0" y="0"/>
          <a:ext cx="0" cy="0"/>
          <a:chOff x="0" y="0"/>
          <a:chExt cx="0" cy="0"/>
        </a:xfrm>
      </p:grpSpPr>
      <p:pic>
        <p:nvPicPr>
          <p:cNvPr id="343" name="Google Shape;343;p51"/>
          <p:cNvPicPr preferRelativeResize="0"/>
          <p:nvPr/>
        </p:nvPicPr>
        <p:blipFill>
          <a:blip r:embed="rId3">
            <a:alphaModFix/>
          </a:blip>
          <a:stretch>
            <a:fillRect/>
          </a:stretch>
        </p:blipFill>
        <p:spPr>
          <a:xfrm>
            <a:off x="1351563" y="152400"/>
            <a:ext cx="6440864" cy="4838699"/>
          </a:xfrm>
          <a:prstGeom prst="rect">
            <a:avLst/>
          </a:prstGeom>
          <a:noFill/>
          <a:ln>
            <a:noFill/>
          </a:ln>
        </p:spPr>
      </p:pic>
      <p:sp>
        <p:nvSpPr>
          <p:cNvPr id="344" name="Google Shape;344;p51"/>
          <p:cNvSpPr txBox="1"/>
          <p:nvPr/>
        </p:nvSpPr>
        <p:spPr>
          <a:xfrm>
            <a:off x="2745000" y="4554650"/>
            <a:ext cx="365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Lato"/>
                <a:ea typeface="Lato"/>
                <a:cs typeface="Lato"/>
                <a:sym typeface="Lato"/>
              </a:rPr>
              <a:t>How does the story end?</a:t>
            </a:r>
            <a:endParaRPr sz="24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6"/>
          <p:cNvPicPr preferRelativeResize="0"/>
          <p:nvPr/>
        </p:nvPicPr>
        <p:blipFill>
          <a:blip r:embed="rId3">
            <a:alphaModFix/>
          </a:blip>
          <a:stretch>
            <a:fillRect/>
          </a:stretch>
        </p:blipFill>
        <p:spPr>
          <a:xfrm>
            <a:off x="519113" y="804863"/>
            <a:ext cx="8105775" cy="3533775"/>
          </a:xfrm>
          <a:prstGeom prst="rect">
            <a:avLst/>
          </a:prstGeom>
          <a:noFill/>
          <a:ln>
            <a:noFill/>
          </a:ln>
        </p:spPr>
      </p:pic>
      <p:sp>
        <p:nvSpPr>
          <p:cNvPr id="93" name="Google Shape;93;p16"/>
          <p:cNvSpPr txBox="1"/>
          <p:nvPr/>
        </p:nvSpPr>
        <p:spPr>
          <a:xfrm>
            <a:off x="3819850" y="3591800"/>
            <a:ext cx="4725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Lato"/>
                <a:ea typeface="Lato"/>
                <a:cs typeface="Lato"/>
                <a:sym typeface="Lato"/>
              </a:rPr>
              <a:t>There is still good in </a:t>
            </a:r>
            <a:endParaRPr sz="3000">
              <a:solidFill>
                <a:schemeClr val="lt1"/>
              </a:solidFill>
              <a:latin typeface="Lato"/>
              <a:ea typeface="Lato"/>
              <a:cs typeface="Lato"/>
              <a:sym typeface="Lato"/>
            </a:endParaRPr>
          </a:p>
        </p:txBody>
      </p:sp>
      <p:pic>
        <p:nvPicPr>
          <p:cNvPr id="94" name="Google Shape;94;p16"/>
          <p:cNvPicPr preferRelativeResize="0"/>
          <p:nvPr/>
        </p:nvPicPr>
        <p:blipFill>
          <a:blip r:embed="rId4">
            <a:alphaModFix/>
          </a:blip>
          <a:stretch>
            <a:fillRect/>
          </a:stretch>
        </p:blipFill>
        <p:spPr>
          <a:xfrm>
            <a:off x="7239350" y="3352950"/>
            <a:ext cx="964000" cy="8459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52"/>
          <p:cNvPicPr preferRelativeResize="0"/>
          <p:nvPr/>
        </p:nvPicPr>
        <p:blipFill>
          <a:blip r:embed="rId3">
            <a:alphaModFix/>
          </a:blip>
          <a:stretch>
            <a:fillRect/>
          </a:stretch>
        </p:blipFill>
        <p:spPr>
          <a:xfrm>
            <a:off x="753500" y="2588925"/>
            <a:ext cx="2886052" cy="1623401"/>
          </a:xfrm>
          <a:prstGeom prst="rect">
            <a:avLst/>
          </a:prstGeom>
          <a:noFill/>
          <a:ln>
            <a:noFill/>
          </a:ln>
        </p:spPr>
      </p:pic>
      <p:sp>
        <p:nvSpPr>
          <p:cNvPr id="350" name="Google Shape;350;p52"/>
          <p:cNvSpPr txBox="1"/>
          <p:nvPr/>
        </p:nvSpPr>
        <p:spPr>
          <a:xfrm>
            <a:off x="3639550" y="3008075"/>
            <a:ext cx="4031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900">
                <a:latin typeface="Lato"/>
                <a:ea typeface="Lato"/>
                <a:cs typeface="Lato"/>
                <a:sym typeface="Lato"/>
              </a:rPr>
              <a:t>@DavidEsmale</a:t>
            </a:r>
            <a:endParaRPr sz="3900">
              <a:latin typeface="Lato"/>
              <a:ea typeface="Lato"/>
              <a:cs typeface="Lato"/>
              <a:sym typeface="Lato"/>
            </a:endParaRPr>
          </a:p>
        </p:txBody>
      </p:sp>
      <p:sp>
        <p:nvSpPr>
          <p:cNvPr id="351" name="Google Shape;351;p52"/>
          <p:cNvSpPr txBox="1"/>
          <p:nvPr/>
        </p:nvSpPr>
        <p:spPr>
          <a:xfrm>
            <a:off x="1489425" y="774500"/>
            <a:ext cx="618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 mostly tweet about my family, board games, and books.  You’ve been warned.</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7"/>
          <p:cNvPicPr preferRelativeResize="0"/>
          <p:nvPr/>
        </p:nvPicPr>
        <p:blipFill>
          <a:blip r:embed="rId3">
            <a:alphaModFix/>
          </a:blip>
          <a:stretch>
            <a:fillRect/>
          </a:stretch>
        </p:blipFill>
        <p:spPr>
          <a:xfrm>
            <a:off x="152400" y="152400"/>
            <a:ext cx="8803563" cy="4838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8"/>
          <p:cNvPicPr preferRelativeResize="0"/>
          <p:nvPr/>
        </p:nvPicPr>
        <p:blipFill>
          <a:blip r:embed="rId3">
            <a:alphaModFix/>
          </a:blip>
          <a:stretch>
            <a:fillRect/>
          </a:stretch>
        </p:blipFill>
        <p:spPr>
          <a:xfrm>
            <a:off x="1127263" y="152400"/>
            <a:ext cx="6889476" cy="4838700"/>
          </a:xfrm>
          <a:prstGeom prst="rect">
            <a:avLst/>
          </a:prstGeom>
          <a:noFill/>
          <a:ln>
            <a:noFill/>
          </a:ln>
        </p:spPr>
      </p:pic>
      <p:sp>
        <p:nvSpPr>
          <p:cNvPr id="105" name="Google Shape;105;p18"/>
          <p:cNvSpPr txBox="1"/>
          <p:nvPr/>
        </p:nvSpPr>
        <p:spPr>
          <a:xfrm>
            <a:off x="369150" y="4323175"/>
            <a:ext cx="472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https://github.com/umangshrestha/tic-tac-toe/</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9" name="Shape 109"/>
        <p:cNvGrpSpPr/>
        <p:nvPr/>
      </p:nvGrpSpPr>
      <p:grpSpPr>
        <a:xfrm>
          <a:off x="0" y="0"/>
          <a:ext cx="0" cy="0"/>
          <a:chOff x="0" y="0"/>
          <a:chExt cx="0" cy="0"/>
        </a:xfrm>
      </p:grpSpPr>
      <p:pic>
        <p:nvPicPr>
          <p:cNvPr id="110" name="Google Shape;110;p19"/>
          <p:cNvPicPr preferRelativeResize="0"/>
          <p:nvPr/>
        </p:nvPicPr>
        <p:blipFill>
          <a:blip r:embed="rId3">
            <a:alphaModFix/>
          </a:blip>
          <a:stretch>
            <a:fillRect/>
          </a:stretch>
        </p:blipFill>
        <p:spPr>
          <a:xfrm>
            <a:off x="152400" y="152400"/>
            <a:ext cx="8607596" cy="4838698"/>
          </a:xfrm>
          <a:prstGeom prst="rect">
            <a:avLst/>
          </a:prstGeom>
          <a:noFill/>
          <a:ln>
            <a:noFill/>
          </a:ln>
        </p:spPr>
      </p:pic>
      <p:sp>
        <p:nvSpPr>
          <p:cNvPr id="111" name="Google Shape;111;p19"/>
          <p:cNvSpPr txBox="1"/>
          <p:nvPr/>
        </p:nvSpPr>
        <p:spPr>
          <a:xfrm>
            <a:off x="1342825" y="1132975"/>
            <a:ext cx="2422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lt1"/>
                </a:solidFill>
                <a:latin typeface="Lato"/>
                <a:ea typeface="Lato"/>
                <a:cs typeface="Lato"/>
                <a:sym typeface="Lato"/>
              </a:rPr>
              <a:t>In 2019…</a:t>
            </a:r>
            <a:endParaRPr sz="4000">
              <a:solidFill>
                <a:schemeClr val="lt1"/>
              </a:solidFill>
              <a:latin typeface="Lato"/>
              <a:ea typeface="Lato"/>
              <a:cs typeface="Lato"/>
              <a:sym typeface="Lato"/>
            </a:endParaRPr>
          </a:p>
        </p:txBody>
      </p:sp>
      <p:sp>
        <p:nvSpPr>
          <p:cNvPr id="112" name="Google Shape;112;p19"/>
          <p:cNvSpPr txBox="1"/>
          <p:nvPr/>
        </p:nvSpPr>
        <p:spPr>
          <a:xfrm>
            <a:off x="663800" y="1804150"/>
            <a:ext cx="4077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latin typeface="Lato"/>
                <a:ea typeface="Lato"/>
                <a:cs typeface="Lato"/>
                <a:sym typeface="Lato"/>
              </a:rPr>
              <a:t>_______________________________</a:t>
            </a:r>
            <a:endParaRPr b="1" sz="2400">
              <a:solidFill>
                <a:schemeClr val="lt1"/>
              </a:solidFill>
              <a:latin typeface="Lato"/>
              <a:ea typeface="Lato"/>
              <a:cs typeface="Lato"/>
              <a:sym typeface="Lato"/>
            </a:endParaRPr>
          </a:p>
        </p:txBody>
      </p:sp>
      <p:sp>
        <p:nvSpPr>
          <p:cNvPr id="113" name="Google Shape;113;p19"/>
          <p:cNvSpPr txBox="1"/>
          <p:nvPr/>
        </p:nvSpPr>
        <p:spPr>
          <a:xfrm>
            <a:off x="3859775" y="1132975"/>
            <a:ext cx="4724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lt1"/>
                </a:solidFill>
                <a:latin typeface="Lato"/>
                <a:ea typeface="Lato"/>
                <a:cs typeface="Lato"/>
                <a:sym typeface="Lato"/>
              </a:rPr>
              <a:t>…at a previous job…</a:t>
            </a:r>
            <a:endParaRPr sz="4000">
              <a:solidFill>
                <a:schemeClr val="lt1"/>
              </a:solidFill>
              <a:latin typeface="Lato"/>
              <a:ea typeface="Lato"/>
              <a:cs typeface="Lato"/>
              <a:sym typeface="Lato"/>
            </a:endParaRPr>
          </a:p>
        </p:txBody>
      </p:sp>
      <p:sp>
        <p:nvSpPr>
          <p:cNvPr id="114" name="Google Shape;114;p19"/>
          <p:cNvSpPr txBox="1"/>
          <p:nvPr/>
        </p:nvSpPr>
        <p:spPr>
          <a:xfrm>
            <a:off x="4473800" y="1804150"/>
            <a:ext cx="4077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latin typeface="Lato"/>
                <a:ea typeface="Lato"/>
                <a:cs typeface="Lato"/>
                <a:sym typeface="Lato"/>
              </a:rPr>
              <a:t>______________________________</a:t>
            </a:r>
            <a:endParaRPr b="1" sz="2400">
              <a:solidFill>
                <a:schemeClr val="lt1"/>
              </a:solidFill>
              <a:latin typeface="Lato"/>
              <a:ea typeface="Lato"/>
              <a:cs typeface="Lato"/>
              <a:sym typeface="Lato"/>
            </a:endParaRPr>
          </a:p>
        </p:txBody>
      </p:sp>
      <p:sp>
        <p:nvSpPr>
          <p:cNvPr id="115" name="Google Shape;115;p19"/>
          <p:cNvSpPr txBox="1"/>
          <p:nvPr/>
        </p:nvSpPr>
        <p:spPr>
          <a:xfrm>
            <a:off x="663800" y="2489950"/>
            <a:ext cx="3195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latin typeface="Lato"/>
                <a:ea typeface="Lato"/>
                <a:cs typeface="Lato"/>
                <a:sym typeface="Lato"/>
              </a:rPr>
              <a:t>_______________________</a:t>
            </a:r>
            <a:endParaRPr b="1" sz="2400">
              <a:solidFill>
                <a:schemeClr val="lt1"/>
              </a:solidFill>
              <a:latin typeface="Lato"/>
              <a:ea typeface="Lato"/>
              <a:cs typeface="Lato"/>
              <a:sym typeface="Lato"/>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0"/>
          <p:cNvPicPr preferRelativeResize="0"/>
          <p:nvPr/>
        </p:nvPicPr>
        <p:blipFill>
          <a:blip r:embed="rId3">
            <a:alphaModFix/>
          </a:blip>
          <a:stretch>
            <a:fillRect/>
          </a:stretch>
        </p:blipFill>
        <p:spPr>
          <a:xfrm>
            <a:off x="519038" y="2541688"/>
            <a:ext cx="3238500" cy="2571750"/>
          </a:xfrm>
          <a:prstGeom prst="rect">
            <a:avLst/>
          </a:prstGeom>
          <a:noFill/>
          <a:ln>
            <a:noFill/>
          </a:ln>
        </p:spPr>
      </p:pic>
      <p:sp>
        <p:nvSpPr>
          <p:cNvPr id="121" name="Google Shape;121;p20"/>
          <p:cNvSpPr txBox="1"/>
          <p:nvPr/>
        </p:nvSpPr>
        <p:spPr>
          <a:xfrm>
            <a:off x="3775963" y="73225"/>
            <a:ext cx="1592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Developers</a:t>
            </a:r>
            <a:endParaRPr sz="2000">
              <a:latin typeface="Lato"/>
              <a:ea typeface="Lato"/>
              <a:cs typeface="Lato"/>
              <a:sym typeface="Lato"/>
            </a:endParaRPr>
          </a:p>
        </p:txBody>
      </p:sp>
      <p:pic>
        <p:nvPicPr>
          <p:cNvPr id="122" name="Google Shape;122;p20"/>
          <p:cNvPicPr preferRelativeResize="0"/>
          <p:nvPr/>
        </p:nvPicPr>
        <p:blipFill>
          <a:blip r:embed="rId4">
            <a:alphaModFix/>
          </a:blip>
          <a:stretch>
            <a:fillRect/>
          </a:stretch>
        </p:blipFill>
        <p:spPr>
          <a:xfrm>
            <a:off x="3775950" y="463875"/>
            <a:ext cx="1592100" cy="1895345"/>
          </a:xfrm>
          <a:prstGeom prst="rect">
            <a:avLst/>
          </a:prstGeom>
          <a:noFill/>
          <a:ln>
            <a:noFill/>
          </a:ln>
        </p:spPr>
      </p:pic>
      <p:pic>
        <p:nvPicPr>
          <p:cNvPr id="123" name="Google Shape;123;p20"/>
          <p:cNvPicPr preferRelativeResize="0"/>
          <p:nvPr/>
        </p:nvPicPr>
        <p:blipFill>
          <a:blip r:embed="rId4">
            <a:alphaModFix/>
          </a:blip>
          <a:stretch>
            <a:fillRect/>
          </a:stretch>
        </p:blipFill>
        <p:spPr>
          <a:xfrm>
            <a:off x="6900150" y="463875"/>
            <a:ext cx="1592100" cy="1895345"/>
          </a:xfrm>
          <a:prstGeom prst="rect">
            <a:avLst/>
          </a:prstGeom>
          <a:noFill/>
          <a:ln>
            <a:noFill/>
          </a:ln>
        </p:spPr>
      </p:pic>
      <p:pic>
        <p:nvPicPr>
          <p:cNvPr id="124" name="Google Shape;124;p20"/>
          <p:cNvPicPr preferRelativeResize="0"/>
          <p:nvPr/>
        </p:nvPicPr>
        <p:blipFill>
          <a:blip r:embed="rId4">
            <a:alphaModFix/>
          </a:blip>
          <a:stretch>
            <a:fillRect/>
          </a:stretch>
        </p:blipFill>
        <p:spPr>
          <a:xfrm>
            <a:off x="5376150" y="463875"/>
            <a:ext cx="1592100" cy="1895345"/>
          </a:xfrm>
          <a:prstGeom prst="rect">
            <a:avLst/>
          </a:prstGeom>
          <a:noFill/>
          <a:ln>
            <a:noFill/>
          </a:ln>
        </p:spPr>
      </p:pic>
      <p:pic>
        <p:nvPicPr>
          <p:cNvPr id="125" name="Google Shape;125;p20"/>
          <p:cNvPicPr preferRelativeResize="0"/>
          <p:nvPr/>
        </p:nvPicPr>
        <p:blipFill>
          <a:blip r:embed="rId4">
            <a:alphaModFix/>
          </a:blip>
          <a:stretch>
            <a:fillRect/>
          </a:stretch>
        </p:blipFill>
        <p:spPr>
          <a:xfrm>
            <a:off x="575550" y="463875"/>
            <a:ext cx="1592100" cy="1895345"/>
          </a:xfrm>
          <a:prstGeom prst="rect">
            <a:avLst/>
          </a:prstGeom>
          <a:noFill/>
          <a:ln>
            <a:noFill/>
          </a:ln>
        </p:spPr>
      </p:pic>
      <p:pic>
        <p:nvPicPr>
          <p:cNvPr id="126" name="Google Shape;126;p20"/>
          <p:cNvPicPr preferRelativeResize="0"/>
          <p:nvPr/>
        </p:nvPicPr>
        <p:blipFill>
          <a:blip r:embed="rId4">
            <a:alphaModFix/>
          </a:blip>
          <a:stretch>
            <a:fillRect/>
          </a:stretch>
        </p:blipFill>
        <p:spPr>
          <a:xfrm>
            <a:off x="2175750" y="463875"/>
            <a:ext cx="1592100" cy="1895345"/>
          </a:xfrm>
          <a:prstGeom prst="rect">
            <a:avLst/>
          </a:prstGeom>
          <a:noFill/>
          <a:ln>
            <a:noFill/>
          </a:ln>
        </p:spPr>
      </p:pic>
      <p:pic>
        <p:nvPicPr>
          <p:cNvPr id="127" name="Google Shape;127;p20"/>
          <p:cNvPicPr preferRelativeResize="0"/>
          <p:nvPr/>
        </p:nvPicPr>
        <p:blipFill>
          <a:blip r:embed="rId5">
            <a:alphaModFix/>
          </a:blip>
          <a:stretch>
            <a:fillRect/>
          </a:stretch>
        </p:blipFill>
        <p:spPr>
          <a:xfrm>
            <a:off x="3415700" y="2617882"/>
            <a:ext cx="2312593" cy="2479481"/>
          </a:xfrm>
          <a:prstGeom prst="rect">
            <a:avLst/>
          </a:prstGeom>
          <a:noFill/>
          <a:ln>
            <a:noFill/>
          </a:ln>
        </p:spPr>
      </p:pic>
      <p:sp>
        <p:nvSpPr>
          <p:cNvPr id="128" name="Google Shape;128;p20"/>
          <p:cNvSpPr txBox="1"/>
          <p:nvPr/>
        </p:nvSpPr>
        <p:spPr>
          <a:xfrm>
            <a:off x="3775963" y="2359225"/>
            <a:ext cx="1592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Lato"/>
                <a:ea typeface="Lato"/>
                <a:cs typeface="Lato"/>
                <a:sym typeface="Lato"/>
              </a:rPr>
              <a:t>Projects</a:t>
            </a:r>
            <a:endParaRPr sz="2000">
              <a:latin typeface="Lato"/>
              <a:ea typeface="Lato"/>
              <a:cs typeface="Lato"/>
              <a:sym typeface="Lato"/>
            </a:endParaRPr>
          </a:p>
        </p:txBody>
      </p:sp>
      <p:pic>
        <p:nvPicPr>
          <p:cNvPr id="129" name="Google Shape;129;p20"/>
          <p:cNvPicPr preferRelativeResize="0"/>
          <p:nvPr/>
        </p:nvPicPr>
        <p:blipFill>
          <a:blip r:embed="rId6">
            <a:alphaModFix/>
          </a:blip>
          <a:stretch>
            <a:fillRect/>
          </a:stretch>
        </p:blipFill>
        <p:spPr>
          <a:xfrm>
            <a:off x="6050125" y="2587832"/>
            <a:ext cx="1990568" cy="24794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5"/>
                                        </p:tgtEl>
                                      </p:cBhvr>
                                    </p:animEffect>
                                    <p:set>
                                      <p:cBhvr>
                                        <p:cTn dur="1" fill="hold">
                                          <p:stCondLst>
                                            <p:cond delay="1000"/>
                                          </p:stCondLst>
                                        </p:cTn>
                                        <p:tgtEl>
                                          <p:spTgt spid="125"/>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122"/>
                                        </p:tgtEl>
                                      </p:cBhvr>
                                    </p:animEffect>
                                    <p:set>
                                      <p:cBhvr>
                                        <p:cTn dur="1" fill="hold">
                                          <p:stCondLst>
                                            <p:cond delay="1000"/>
                                          </p:stCondLst>
                                        </p:cTn>
                                        <p:tgtEl>
                                          <p:spTgt spid="122"/>
                                        </p:tgtEl>
                                        <p:attrNameLst>
                                          <p:attrName>style.visibility</p:attrName>
                                        </p:attrNameLst>
                                      </p:cBhvr>
                                      <p:to>
                                        <p:strVal val="hidden"/>
                                      </p:to>
                                    </p:set>
                                  </p:childTnLst>
                                </p:cTn>
                              </p:par>
                            </p:childTnLst>
                          </p:cTn>
                        </p:par>
                        <p:par>
                          <p:cTn fill="hold">
                            <p:stCondLst>
                              <p:cond delay="2000"/>
                            </p:stCondLst>
                            <p:childTnLst>
                              <p:par>
                                <p:cTn fill="hold" nodeType="afterEffect" presetClass="exit" presetID="10" presetSubtype="0">
                                  <p:stCondLst>
                                    <p:cond delay="0"/>
                                  </p:stCondLst>
                                  <p:childTnLst>
                                    <p:animEffect filter="fade" transition="out">
                                      <p:cBhvr>
                                        <p:cTn dur="1000"/>
                                        <p:tgtEl>
                                          <p:spTgt spid="123"/>
                                        </p:tgtEl>
                                      </p:cBhvr>
                                    </p:animEffect>
                                    <p:set>
                                      <p:cBhvr>
                                        <p:cTn dur="1" fill="hold">
                                          <p:stCondLst>
                                            <p:cond delay="1000"/>
                                          </p:stCondLst>
                                        </p:cTn>
                                        <p:tgtEl>
                                          <p:spTgt spid="12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nvSpPr>
        <p:spPr>
          <a:xfrm>
            <a:off x="582450" y="525000"/>
            <a:ext cx="2707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Rails Application</a:t>
            </a:r>
            <a:endParaRPr sz="2400">
              <a:latin typeface="Lato"/>
              <a:ea typeface="Lato"/>
              <a:cs typeface="Lato"/>
              <a:sym typeface="Lato"/>
            </a:endParaRPr>
          </a:p>
        </p:txBody>
      </p:sp>
      <p:sp>
        <p:nvSpPr>
          <p:cNvPr id="135" name="Google Shape;135;p21"/>
          <p:cNvSpPr txBox="1"/>
          <p:nvPr/>
        </p:nvSpPr>
        <p:spPr>
          <a:xfrm>
            <a:off x="4930200" y="525000"/>
            <a:ext cx="2707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React Application</a:t>
            </a:r>
            <a:endParaRPr sz="2400">
              <a:latin typeface="Lato"/>
              <a:ea typeface="Lato"/>
              <a:cs typeface="Lato"/>
              <a:sym typeface="Lato"/>
            </a:endParaRPr>
          </a:p>
        </p:txBody>
      </p:sp>
      <p:sp>
        <p:nvSpPr>
          <p:cNvPr id="136" name="Google Shape;136;p21"/>
          <p:cNvSpPr txBox="1"/>
          <p:nvPr/>
        </p:nvSpPr>
        <p:spPr>
          <a:xfrm>
            <a:off x="582450" y="1173100"/>
            <a:ext cx="27072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Lato"/>
              <a:buChar char="●"/>
            </a:pPr>
            <a:r>
              <a:rPr lang="en" sz="1900">
                <a:latin typeface="Lato"/>
                <a:ea typeface="Lato"/>
                <a:cs typeface="Lato"/>
                <a:sym typeface="Lato"/>
              </a:rPr>
              <a:t>API</a:t>
            </a:r>
            <a:endParaRPr sz="1900">
              <a:latin typeface="Lato"/>
              <a:ea typeface="Lato"/>
              <a:cs typeface="Lato"/>
              <a:sym typeface="Lato"/>
            </a:endParaRPr>
          </a:p>
        </p:txBody>
      </p:sp>
      <p:sp>
        <p:nvSpPr>
          <p:cNvPr id="137" name="Google Shape;137;p21"/>
          <p:cNvSpPr txBox="1"/>
          <p:nvPr/>
        </p:nvSpPr>
        <p:spPr>
          <a:xfrm>
            <a:off x="4848150" y="1303900"/>
            <a:ext cx="28713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lang="en" sz="2000">
                <a:latin typeface="Lato"/>
                <a:ea typeface="Lato"/>
                <a:cs typeface="Lato"/>
                <a:sym typeface="Lato"/>
              </a:rPr>
              <a:t>React</a:t>
            </a:r>
            <a:endParaRPr sz="2000">
              <a:latin typeface="Lato"/>
              <a:ea typeface="Lato"/>
              <a:cs typeface="Lato"/>
              <a:sym typeface="Lato"/>
            </a:endParaRPr>
          </a:p>
        </p:txBody>
      </p:sp>
      <p:sp>
        <p:nvSpPr>
          <p:cNvPr id="138" name="Google Shape;138;p21"/>
          <p:cNvSpPr txBox="1"/>
          <p:nvPr/>
        </p:nvSpPr>
        <p:spPr>
          <a:xfrm>
            <a:off x="582450" y="1650100"/>
            <a:ext cx="27072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Lato"/>
              <a:buChar char="●"/>
            </a:pPr>
            <a:r>
              <a:rPr lang="en" sz="1900">
                <a:latin typeface="Lato"/>
                <a:ea typeface="Lato"/>
                <a:cs typeface="Lato"/>
                <a:sym typeface="Lato"/>
              </a:rPr>
              <a:t>Admin site</a:t>
            </a:r>
            <a:endParaRPr sz="1900">
              <a:latin typeface="Lato"/>
              <a:ea typeface="Lato"/>
              <a:cs typeface="Lato"/>
              <a:sym typeface="Lato"/>
            </a:endParaRPr>
          </a:p>
        </p:txBody>
      </p:sp>
      <p:sp>
        <p:nvSpPr>
          <p:cNvPr id="139" name="Google Shape;139;p21"/>
          <p:cNvSpPr txBox="1"/>
          <p:nvPr/>
        </p:nvSpPr>
        <p:spPr>
          <a:xfrm>
            <a:off x="582450" y="2127100"/>
            <a:ext cx="27072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Lato"/>
              <a:buChar char="●"/>
            </a:pPr>
            <a:r>
              <a:rPr lang="en" sz="1900">
                <a:latin typeface="Lato"/>
                <a:ea typeface="Lato"/>
                <a:cs typeface="Lato"/>
                <a:sym typeface="Lato"/>
              </a:rPr>
              <a:t>Sprinkling of React</a:t>
            </a:r>
            <a:endParaRPr sz="1900">
              <a:latin typeface="Lato"/>
              <a:ea typeface="Lato"/>
              <a:cs typeface="Lato"/>
              <a:sym typeface="Lato"/>
            </a:endParaRPr>
          </a:p>
        </p:txBody>
      </p:sp>
      <p:sp>
        <p:nvSpPr>
          <p:cNvPr id="140" name="Google Shape;140;p21"/>
          <p:cNvSpPr txBox="1"/>
          <p:nvPr/>
        </p:nvSpPr>
        <p:spPr>
          <a:xfrm>
            <a:off x="4848150" y="1796500"/>
            <a:ext cx="28713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ato"/>
              <a:buChar char="●"/>
            </a:pPr>
            <a:r>
              <a:rPr lang="en" sz="2000">
                <a:latin typeface="Lato"/>
                <a:ea typeface="Lato"/>
                <a:cs typeface="Lato"/>
                <a:sym typeface="Lato"/>
              </a:rPr>
              <a:t>Create-React-App</a:t>
            </a:r>
            <a:endParaRPr sz="2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5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